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26"/>
  </p:notesMasterIdLst>
  <p:sldIdLst>
    <p:sldId id="266" r:id="rId6"/>
    <p:sldId id="278" r:id="rId7"/>
    <p:sldId id="268" r:id="rId8"/>
    <p:sldId id="269" r:id="rId9"/>
    <p:sldId id="272" r:id="rId10"/>
    <p:sldId id="271" r:id="rId11"/>
    <p:sldId id="276" r:id="rId12"/>
    <p:sldId id="305" r:id="rId13"/>
    <p:sldId id="275" r:id="rId14"/>
    <p:sldId id="277" r:id="rId15"/>
    <p:sldId id="282" r:id="rId16"/>
    <p:sldId id="273" r:id="rId17"/>
    <p:sldId id="280" r:id="rId18"/>
    <p:sldId id="296" r:id="rId19"/>
    <p:sldId id="298" r:id="rId20"/>
    <p:sldId id="279" r:id="rId21"/>
    <p:sldId id="281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F4"/>
    <a:srgbClr val="2E3681"/>
    <a:srgbClr val="488520"/>
    <a:srgbClr val="DCC150"/>
    <a:srgbClr val="D8BA3E"/>
    <a:srgbClr val="DDC45D"/>
    <a:srgbClr val="E4C750"/>
    <a:srgbClr val="E0C55A"/>
    <a:srgbClr val="388E8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customXml" Target="../customXml/item3.xml"/><Relationship Id="rId31" Type="http://schemas.openxmlformats.org/officeDocument/2006/relationships/customXml" Target="../customXml/item2.xml"/><Relationship Id="rId30" Type="http://schemas.openxmlformats.org/officeDocument/2006/relationships/customXml" Target="../customXml/item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3A52079-6997-47B8-B262-4ED5D2EA2D74}" type="datetime1">
              <a:rPr lang="en-US" smtClean="0"/>
            </a:fld>
            <a:endParaRPr lang="en-US" dirty="0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7B41ED8-AC2E-4560-8CC9-E6292DDF25B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5238998-10EA-455D-8FDC-3EBC7E1985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CAC80CA-06EA-4D97-A1EC-F2A229B592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AA60CC4-6CA2-4A99-B83B-711E420D000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CB83234-995D-4149-8E1E-BC120E9070D5}" type="datetime1">
              <a:rPr lang="en-US" smtClean="0"/>
            </a:fld>
            <a:endParaRPr 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/>
          <p:cNvPicPr>
            <a:picLocks noChangeAspect="1"/>
          </p:cNvPicPr>
          <p:nvPr/>
        </p:nvPicPr>
        <p:blipFill rotWithShape="1">
          <a:blip r:embed="rId1"/>
          <a:srcRect t="10000"/>
          <a:stretch>
            <a:fillRect/>
          </a:stretch>
        </p:blipFill>
        <p:spPr>
          <a:xfrm>
            <a:off x="-7187" y="13980"/>
            <a:ext cx="12191980" cy="6857990"/>
          </a:xfrm>
          <a:prstGeom prst="rect">
            <a:avLst/>
          </a:prstGeom>
        </p:spPr>
      </p:pic>
      <p:sp>
        <p:nvSpPr>
          <p:cNvPr id="52" name="Freeform: Shap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</a:ln>
        </p:spPr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109" y="1316847"/>
            <a:ext cx="9875448" cy="128057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Blockchain Contract Fortification: </a:t>
            </a:r>
            <a:b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Bytecode Analysis To Check For Smart Contract</a:t>
            </a:r>
            <a:b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sz="2800" cap="none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Vulnerabilities</a:t>
            </a:r>
            <a:endParaRPr lang="en-GB" sz="2800" cap="non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5083" y="4364351"/>
            <a:ext cx="5268177" cy="1445373"/>
          </a:xfrm>
        </p:spPr>
        <p:txBody>
          <a:bodyPr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by: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Mohammed Abdul Lateef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22011DA802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JNTUHCEH</a:t>
            </a:r>
            <a:endParaRPr lang="en-US" sz="1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859" y="73206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Title:</a:t>
            </a:r>
            <a:endParaRPr lang="en-IN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1970" y="4333240"/>
            <a:ext cx="406400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GB" altLang="en-US"/>
              <a:t>Under the Guidance of,</a:t>
            </a:r>
            <a:endParaRPr lang="en-GB" altLang="en-US"/>
          </a:p>
          <a:p>
            <a:endParaRPr lang="en-GB" altLang="en-US"/>
          </a:p>
          <a:p>
            <a:r>
              <a:rPr lang="en-GB" altLang="en-US"/>
              <a:t>Dr. A. Kavitha</a:t>
            </a:r>
            <a:endParaRPr lang="en-GB" altLang="en-US"/>
          </a:p>
          <a:p>
            <a:r>
              <a:rPr lang="en-GB" altLang="en-US"/>
              <a:t>Associate Professor</a:t>
            </a:r>
            <a:endParaRPr lang="en-GB" altLang="en-US"/>
          </a:p>
          <a:p>
            <a:r>
              <a:rPr lang="en-GB" altLang="en-US"/>
              <a:t>Dept of CSE</a:t>
            </a:r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635" y="583095"/>
            <a:ext cx="6780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u="sng" dirty="0"/>
              <a:t>Case study</a:t>
            </a:r>
            <a:r>
              <a:rPr lang="en-IN" sz="3600" u="sng" dirty="0"/>
              <a:t> applied and considered:</a:t>
            </a:r>
            <a:endParaRPr lang="en-IN" sz="3600" u="sng" dirty="0"/>
          </a:p>
          <a:p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E-voting</a:t>
            </a:r>
            <a:endParaRPr lang="en-IN" sz="3600" dirty="0"/>
          </a:p>
          <a:p>
            <a:endParaRPr lang="en-IN" sz="3600" dirty="0"/>
          </a:p>
          <a:p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function increase() external {</a:t>
            </a:r>
            <a:br>
              <a:rPr lang="en-IN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++counter;</a:t>
            </a:r>
            <a:br>
              <a:rPr lang="en-IN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3600" b="0" i="0" dirty="0">
                <a:solidFill>
                  <a:schemeClr val="bg1">
                    <a:lumMod val="50000"/>
                  </a:schemeClr>
                </a:solidFill>
                <a:effectLst/>
                <a:latin typeface="source-code-pro"/>
              </a:rPr>
              <a:t>}</a:t>
            </a:r>
            <a:endParaRPr lang="en-GB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5130" y="2092325"/>
            <a:ext cx="3075305" cy="2046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2" y="1662965"/>
            <a:ext cx="10466076" cy="3929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569843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Cambria" panose="02040503050406030204" pitchFamily="18" charset="0"/>
                <a:ea typeface="Cambria" panose="02040503050406030204" pitchFamily="18" charset="0"/>
              </a:rPr>
              <a:t>Breakdown Of High Level Smart Contract Code </a:t>
            </a:r>
            <a:endParaRPr lang="en-IN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1205865"/>
            <a:ext cx="5462905" cy="404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85" y="1543050"/>
            <a:ext cx="1584325" cy="3107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432560"/>
            <a:ext cx="2257425" cy="3203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670" y="1671320"/>
            <a:ext cx="2077720" cy="1168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62764" y="561617"/>
            <a:ext cx="251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Vulnerability Check Tools</a:t>
            </a:r>
            <a:endParaRPr lang="en-IN" u="sng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71082" y="1013499"/>
            <a:ext cx="0" cy="4986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805035" y="1598930"/>
            <a:ext cx="1103630" cy="3815080"/>
            <a:chOff x="15441" y="2518"/>
            <a:chExt cx="1738" cy="60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3" y="3778"/>
              <a:ext cx="1185" cy="7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5" y="5009"/>
              <a:ext cx="1083" cy="10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1" y="2518"/>
              <a:ext cx="1489" cy="8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41" y="7720"/>
              <a:ext cx="1702" cy="8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41" y="6488"/>
              <a:ext cx="1739" cy="899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79239" y="545899"/>
            <a:ext cx="258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Tools and Software 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15" y="1706880"/>
            <a:ext cx="2040255" cy="111379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8"/>
          <a:stretch>
            <a:fillRect/>
          </a:stretch>
        </p:blipFill>
        <p:spPr>
          <a:xfrm>
            <a:off x="5882640" y="1882458"/>
            <a:ext cx="2857500" cy="80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9"/>
          <a:srcRect r="14611"/>
          <a:stretch>
            <a:fillRect/>
          </a:stretch>
        </p:blipFill>
        <p:spPr>
          <a:xfrm>
            <a:off x="5279390" y="3406775"/>
            <a:ext cx="2857500" cy="1596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1146175" y="3580130"/>
            <a:ext cx="3853180" cy="1423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319145" y="5578475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Figure 1: Bytecode and Solidity Code analysis by tools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654685"/>
            <a:ext cx="11472545" cy="4469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7225" y="1679575"/>
            <a:ext cx="8336915" cy="3109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The approach combines automated analysis through tools and manual examination for inspection of bytecode. 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Overall, the key focus is inclined to have a concise view of what vulnerabilities in smart contract can be checked through bytecode analysis.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0922" y="808383"/>
            <a:ext cx="248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Concluding statement…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GB" sz="2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8243" y="2531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55412" y="1265729"/>
            <a:ext cx="9780270" cy="2738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ctr">
              <a:buNone/>
            </a:pPr>
            <a:r>
              <a:rPr lang="en-GB" altLang="en-IN" sz="2800" b="1" u="sng" dirty="0"/>
              <a:t>References</a:t>
            </a:r>
            <a:endParaRPr lang="en-GB" altLang="en-IN" dirty="0"/>
          </a:p>
          <a:p>
            <a:pPr indent="0" algn="ctr">
              <a:buNone/>
            </a:pPr>
            <a:endParaRPr lang="en-GB" altLang="en-IN" dirty="0"/>
          </a:p>
          <a:p>
            <a:pPr indent="0" algn="ctr">
              <a:buNone/>
            </a:pPr>
            <a:endParaRPr lang="en-GB" altLang="en-IN" dirty="0"/>
          </a:p>
          <a:p>
            <a:pPr indent="0" algn="ctr">
              <a:buNone/>
            </a:pPr>
            <a:r>
              <a:rPr lang="en-GB" altLang="en-IN" dirty="0"/>
              <a:t>1 . </a:t>
            </a:r>
            <a:r>
              <a:rPr lang="en-IN" b="1" dirty="0"/>
              <a:t>Vulnerability Analysis of Smart Contracts</a:t>
            </a:r>
            <a:r>
              <a:rPr lang="en-IN" b="1" dirty="0"/>
              <a:t>,</a:t>
            </a:r>
            <a:endParaRPr lang="en-IN" b="1" dirty="0"/>
          </a:p>
          <a:p>
            <a:pPr indent="0" algn="ctr">
              <a:buNone/>
            </a:pPr>
            <a:r>
              <a:rPr lang="en-IN" dirty="0"/>
              <a:t>S. Vani, et al. Cornell University</a:t>
            </a:r>
            <a:endParaRPr lang="en-IN" dirty="0"/>
          </a:p>
          <a:p>
            <a:pPr indent="0" algn="ctr">
              <a:buNone/>
            </a:pPr>
            <a:r>
              <a:rPr lang="en-IN" dirty="0"/>
              <a:t>https://doi.org/10.48550/arXiv.2212.07387</a:t>
            </a:r>
            <a:endParaRPr lang="en-IN" dirty="0"/>
          </a:p>
          <a:p>
            <a:pPr indent="0" algn="ctr">
              <a:buNone/>
            </a:pPr>
            <a:endParaRPr lang="en-IN" dirty="0"/>
          </a:p>
          <a:p>
            <a:pPr indent="0" algn="ctr">
              <a:buFont typeface="Arial" panose="020B0604020202020204" pitchFamily="34" charset="0"/>
              <a:buNone/>
            </a:pPr>
            <a:r>
              <a:rPr lang="en-GB" altLang="en-IN" dirty="0">
                <a:sym typeface="+mn-ea"/>
              </a:rPr>
              <a:t>2. </a:t>
            </a:r>
            <a:r>
              <a:rPr lang="en-IN" dirty="0">
                <a:sym typeface="+mn-ea"/>
              </a:rPr>
              <a:t>https://medium.com/@alexanderzammit_97283/smart-contract-deployment-internals-cc9cca4f4ae6</a:t>
            </a:r>
            <a:endParaRPr lang="en-IN" dirty="0"/>
          </a:p>
          <a:p>
            <a:pPr indent="0" algn="l">
              <a:buNone/>
            </a:pPr>
            <a:endParaRPr lang="en-IN" dirty="0"/>
          </a:p>
        </p:txBody>
      </p:sp>
      <p:sp>
        <p:nvSpPr>
          <p:cNvPr id="3" name="Rectangles 2"/>
          <p:cNvSpPr/>
          <p:nvPr/>
        </p:nvSpPr>
        <p:spPr>
          <a:xfrm>
            <a:off x="462915" y="306070"/>
            <a:ext cx="11425555" cy="6186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671" y="1465040"/>
            <a:ext cx="8110331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Results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376" y="464240"/>
            <a:ext cx="5643563" cy="56435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878" y="2090172"/>
            <a:ext cx="76995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 today's fast-paced world, traditional methods of handling transactions face numerous challenges.</a:t>
            </a: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Slow and costly processes, intermediaries, and lack of transparency are just a few of the pain points.</a:t>
            </a: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Fortunately, emerging technologies like smart contracts and blockchain offer innovative solutions.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1878" y="808383"/>
            <a:ext cx="17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INTRODUCTION: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417" y="2459107"/>
            <a:ext cx="32480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680" y="3428999"/>
            <a:ext cx="103631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Smart contracts are </a:t>
            </a:r>
            <a:r>
              <a:rPr lang="en-GB" sz="2800" b="1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SELF-EXECUTING AGREEMENTS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with predefined conditions written into code.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Automatically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execute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when the conditions are met.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By combining blockchain's trust and security with </a:t>
            </a:r>
            <a:r>
              <a:rPr lang="en-GB" sz="2800" b="0" i="0" dirty="0">
                <a:solidFill>
                  <a:srgbClr val="48852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automation</a:t>
            </a:r>
            <a:r>
              <a:rPr lang="en-GB" sz="2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smart contracts unlock tremendous potential.</a:t>
            </a:r>
            <a:endParaRPr lang="en-GB" sz="28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8466" b="12626"/>
          <a:stretch>
            <a:fillRect/>
          </a:stretch>
        </p:blipFill>
        <p:spPr>
          <a:xfrm>
            <a:off x="3173974" y="573157"/>
            <a:ext cx="5844052" cy="2594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5653" y="626165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88520"/>
                </a:solidFill>
              </a:rPr>
              <a:t>What is </a:t>
            </a:r>
            <a:endParaRPr lang="en-IN" dirty="0">
              <a:solidFill>
                <a:srgbClr val="48852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E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997" y="5875"/>
            <a:ext cx="8314005" cy="6852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5699" y="1164132"/>
            <a:ext cx="4272235" cy="427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8171" y="1465040"/>
            <a:ext cx="8110331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endParaRPr lang="en-GB" sz="28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Problem Statement/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Objective</a:t>
            </a:r>
            <a:endParaRPr lang="en-GB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Approach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19860" y="1770380"/>
            <a:ext cx="798385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Blockchain platforms and smart contracts are vulnerable to security breaches. </a:t>
            </a:r>
            <a:endParaRPr lang="en-US" sz="3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Security breaches of smart contracts have led to huge financial losses in terms of cryptocurrencies and tokens</a:t>
            </a:r>
            <a:endParaRPr lang="en-US" sz="3200" b="1"/>
          </a:p>
        </p:txBody>
      </p:sp>
      <p:sp>
        <p:nvSpPr>
          <p:cNvPr id="3" name="Text Box 2"/>
          <p:cNvSpPr txBox="1"/>
          <p:nvPr/>
        </p:nvSpPr>
        <p:spPr>
          <a:xfrm>
            <a:off x="3131820" y="925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Smart Contract Vunlerability</a:t>
            </a:r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55328" y="457200"/>
            <a:ext cx="1268046" cy="331304"/>
          </a:xfrm>
          <a:prstGeom prst="rect">
            <a:avLst/>
          </a:prstGeom>
          <a:solidFill>
            <a:srgbClr val="2E3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0"/>
            <a:ext cx="12192635" cy="6851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1 "   m a : c o n t e n t T y p e D e s c r i p t i o n = " C r e a t e   a   n e w   d o c u m e n t . "   m a : c o n t e n t T y p e S c o p e = " "   m a : v e r s i o n I D = " 9 6 7 7 2 1 0 f 2 4 a 1 b e 2 3 c 9 2 c 9 0 f d 8 8 6 a a 0 a a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6 0 e 0 5 7 2 3 c 5 c 1 9 0 8 d f 1 a 1 a 4 e b f 1 1 d 3 4 4 e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8C45FB24-BEC6-4D44-888B-84AEBBA2DC09}">
  <ds:schemaRefs/>
</ds:datastoreItem>
</file>

<file path=customXml/itemProps2.xml><?xml version="1.0" encoding="utf-8"?>
<ds:datastoreItem xmlns:ds="http://schemas.openxmlformats.org/officeDocument/2006/customXml" ds:itemID="{07ECF6D8-9EA4-45A1-AFEB-B7C326AF0859}">
  <ds:schemaRefs/>
</ds:datastoreItem>
</file>

<file path=customXml/itemProps3.xml><?xml version="1.0" encoding="utf-8"?>
<ds:datastoreItem xmlns:ds="http://schemas.openxmlformats.org/officeDocument/2006/customXml" ds:itemID="{3FD9A38F-9A2C-42E5-9013-4C4B1FFCB4F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2152</Words>
  <Application>WPS Presentation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Franklin Gothic Book</vt:lpstr>
      <vt:lpstr>Cambria</vt:lpstr>
      <vt:lpstr>Microsoft YaHei</vt:lpstr>
      <vt:lpstr>Arial Unicode MS</vt:lpstr>
      <vt:lpstr>Calibri</vt:lpstr>
      <vt:lpstr>source-code-pro</vt:lpstr>
      <vt:lpstr>Segoe Print</vt:lpstr>
      <vt:lpstr>Calibri Light</vt:lpstr>
      <vt:lpstr>Crop</vt:lpstr>
      <vt:lpstr>Office Theme</vt:lpstr>
      <vt:lpstr>1_Office Theme</vt:lpstr>
      <vt:lpstr>Art_mountaineering</vt:lpstr>
      <vt:lpstr>Blockchain Contract Fortification:  Bytecode Analysis To Check For Smart Contract Vulnerabilities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Contract Fortification:  Bytecode Analysis To Check For Smart Contract Vulnerabilities</dc:title>
  <dc:creator>Abdul Lateef</dc:creator>
  <dc:subject>presentation file</dc:subject>
  <cp:lastModifiedBy>Raqeeb</cp:lastModifiedBy>
  <cp:revision>33</cp:revision>
  <dcterms:created xsi:type="dcterms:W3CDTF">2023-08-05T06:18:00Z</dcterms:created>
  <dcterms:modified xsi:type="dcterms:W3CDTF">2023-09-09T17:10:05Z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0603E9A334D244258CB92EFA32A0E7DF_12</vt:lpwstr>
  </property>
  <property fmtid="{D5CDD505-2E9C-101B-9397-08002B2CF9AE}" pid="4" name="KSOProductBuildVer">
    <vt:lpwstr>1033-12.2.0.13201</vt:lpwstr>
  </property>
</Properties>
</file>